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5" r:id="rId5"/>
    <p:sldId id="263" r:id="rId6"/>
    <p:sldId id="269" r:id="rId7"/>
    <p:sldId id="260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DA5C-4CEC-452F-A19E-B34BBB708B8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032-A97F-4E77-A3BA-F5BA50D2E51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DA5C-4CEC-452F-A19E-B34BBB708B8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032-A97F-4E77-A3BA-F5BA50D2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DA5C-4CEC-452F-A19E-B34BBB708B8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032-A97F-4E77-A3BA-F5BA50D2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DA5C-4CEC-452F-A19E-B34BBB708B8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032-A97F-4E77-A3BA-F5BA50D2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DA5C-4CEC-452F-A19E-B34BBB708B8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032-A97F-4E77-A3BA-F5BA50D2E51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DA5C-4CEC-452F-A19E-B34BBB708B8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032-A97F-4E77-A3BA-F5BA50D2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DA5C-4CEC-452F-A19E-B34BBB708B8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032-A97F-4E77-A3BA-F5BA50D2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DA5C-4CEC-452F-A19E-B34BBB708B8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032-A97F-4E77-A3BA-F5BA50D2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DA5C-4CEC-452F-A19E-B34BBB708B8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032-A97F-4E77-A3BA-F5BA50D2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DA5C-4CEC-452F-A19E-B34BBB708B8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032-A97F-4E77-A3BA-F5BA50D2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DA5C-4CEC-452F-A19E-B34BBB708B8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1E0032-A97F-4E77-A3BA-F5BA50D2E51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32DA5C-4CEC-452F-A19E-B34BBB708B8D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1E0032-A97F-4E77-A3BA-F5BA50D2E51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Visualizing Iteration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“Cobweb” diagrams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35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 flipH="1" flipV="1">
            <a:off x="2971801" y="5014913"/>
            <a:ext cx="404812" cy="23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2276475" y="5737861"/>
            <a:ext cx="7038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833563" y="1597342"/>
            <a:ext cx="4561521" cy="457247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2200753" y="5691187"/>
            <a:ext cx="91440" cy="1014413"/>
            <a:chOff x="2971800" y="3387566"/>
            <a:chExt cx="91440" cy="1014413"/>
          </a:xfr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</p:grpSpPr>
        <p:cxnSp>
          <p:nvCxnSpPr>
            <p:cNvPr id="60" name="Straight Connector 59"/>
            <p:cNvCxnSpPr/>
            <p:nvPr/>
          </p:nvCxnSpPr>
          <p:spPr>
            <a:xfrm>
              <a:off x="3029902" y="3430429"/>
              <a:ext cx="0" cy="97155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/>
            <p:nvPr/>
          </p:nvSpPr>
          <p:spPr>
            <a:xfrm>
              <a:off x="2971800" y="3387566"/>
              <a:ext cx="91440" cy="91440"/>
            </a:xfrm>
            <a:prstGeom prst="ellipse">
              <a:avLst/>
            </a:prstGeom>
            <a:grp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926080" y="4961572"/>
            <a:ext cx="91440" cy="791528"/>
            <a:chOff x="2971800" y="3387566"/>
            <a:chExt cx="91440" cy="791528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3019425" y="3429000"/>
              <a:ext cx="0" cy="7500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2971800" y="3387566"/>
              <a:ext cx="91440" cy="91440"/>
            </a:xfrm>
            <a:prstGeom prst="ellipse">
              <a:avLst/>
            </a:prstGeom>
            <a:pattFill prst="wdUpDiag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4572000" y="1104900"/>
            <a:ext cx="0" cy="4648200"/>
          </a:xfrm>
          <a:prstGeom prst="line">
            <a:avLst/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38300" y="3429000"/>
            <a:ext cx="5867400" cy="0"/>
          </a:xfrm>
          <a:prstGeom prst="line">
            <a:avLst/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468880" y="942975"/>
            <a:ext cx="3134201" cy="572071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378042" y="3429000"/>
            <a:ext cx="0" cy="1585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337560" y="3387566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925604" y="4961572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200753" y="5692141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94760" y="4099560"/>
            <a:ext cx="91440" cy="9144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220090"/>
              </p:ext>
            </p:extLst>
          </p:nvPr>
        </p:nvGraphicFramePr>
        <p:xfrm>
          <a:off x="6511289" y="1363662"/>
          <a:ext cx="867631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3" imgW="368280" imgH="164880" progId="Equation.DSMT4">
                  <p:embed/>
                </p:oleObj>
              </mc:Choice>
              <mc:Fallback>
                <p:oleObj name="Equation" r:id="rId3" imgW="3682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11289" y="1363662"/>
                        <a:ext cx="867631" cy="3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56196"/>
              </p:ext>
            </p:extLst>
          </p:nvPr>
        </p:nvGraphicFramePr>
        <p:xfrm>
          <a:off x="4495800" y="524828"/>
          <a:ext cx="1203042" cy="418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Equation" r:id="rId5" imgW="583920" imgH="203040" progId="Equation.DSMT4">
                  <p:embed/>
                </p:oleObj>
              </mc:Choice>
              <mc:Fallback>
                <p:oleObj name="Equation" r:id="rId5" imgW="583920" imgH="203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24828"/>
                        <a:ext cx="1203042" cy="41814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96112"/>
            <a:ext cx="3429000" cy="154228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Affine Difference Equations---Slope bigger than 1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709669"/>
              </p:ext>
            </p:extLst>
          </p:nvPr>
        </p:nvGraphicFramePr>
        <p:xfrm>
          <a:off x="2336324" y="2971799"/>
          <a:ext cx="787876" cy="308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Equation" r:id="rId7" imgW="583920" imgH="228600" progId="Equation.DSMT4">
                  <p:embed/>
                </p:oleObj>
              </mc:Choice>
              <mc:Fallback>
                <p:oleObj name="Equation" r:id="rId7" imgW="583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36324" y="2971799"/>
                        <a:ext cx="787876" cy="3082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065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59259E-6 L -0.00017 -0.23032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152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3368 L 2.77778E-7 -4.07407E-6 " pathEditMode="relative" rAng="0" ptsTypes="AA">
                                      <p:cBhvr>
                                        <p:cTn id="39" dur="1000" spd="-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682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7" grpId="0" animBg="1"/>
      <p:bldP spid="47" grpId="1" animBg="1"/>
      <p:bldP spid="58" grpId="0" animBg="1"/>
      <p:bldP spid="5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 flipH="1" flipV="1">
            <a:off x="4389121" y="3174684"/>
            <a:ext cx="421004" cy="19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4791076" y="2423160"/>
            <a:ext cx="78676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833563" y="1597342"/>
            <a:ext cx="4561521" cy="457247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 flipV="1">
            <a:off x="5514974" y="1031081"/>
            <a:ext cx="91440" cy="1436846"/>
            <a:chOff x="2971800" y="3387566"/>
            <a:chExt cx="91440" cy="1436846"/>
          </a:xfr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</p:grpSpPr>
        <p:cxnSp>
          <p:nvCxnSpPr>
            <p:cNvPr id="60" name="Straight Connector 59"/>
            <p:cNvCxnSpPr/>
            <p:nvPr/>
          </p:nvCxnSpPr>
          <p:spPr>
            <a:xfrm flipH="1">
              <a:off x="3014664" y="3430428"/>
              <a:ext cx="15239" cy="1393984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/>
            <p:nvPr/>
          </p:nvSpPr>
          <p:spPr>
            <a:xfrm>
              <a:off x="2971800" y="3387566"/>
              <a:ext cx="91440" cy="91440"/>
            </a:xfrm>
            <a:prstGeom prst="ellipse">
              <a:avLst/>
            </a:prstGeom>
            <a:grp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 flipV="1">
            <a:off x="4754880" y="2421731"/>
            <a:ext cx="91440" cy="809625"/>
            <a:chOff x="2971800" y="3387566"/>
            <a:chExt cx="91440" cy="809625"/>
          </a:xfrm>
        </p:grpSpPr>
        <p:cxnSp>
          <p:nvCxnSpPr>
            <p:cNvPr id="52" name="Straight Connector 51"/>
            <p:cNvCxnSpPr/>
            <p:nvPr/>
          </p:nvCxnSpPr>
          <p:spPr>
            <a:xfrm flipH="1">
              <a:off x="3017520" y="3429000"/>
              <a:ext cx="1905" cy="7681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2971800" y="3387566"/>
              <a:ext cx="91440" cy="91440"/>
            </a:xfrm>
            <a:prstGeom prst="ellipse">
              <a:avLst/>
            </a:prstGeom>
            <a:pattFill prst="wdUpDiag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4572000" y="1104900"/>
            <a:ext cx="0" cy="4648200"/>
          </a:xfrm>
          <a:prstGeom prst="line">
            <a:avLst/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38300" y="3429000"/>
            <a:ext cx="5867400" cy="0"/>
          </a:xfrm>
          <a:prstGeom prst="line">
            <a:avLst/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468880" y="942975"/>
            <a:ext cx="3134201" cy="572071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383881" y="3176588"/>
            <a:ext cx="5239" cy="2833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343400" y="3380422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755357" y="3139916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5517357" y="2375535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94760" y="4099560"/>
            <a:ext cx="91440" cy="9144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5557838" y="1031081"/>
            <a:ext cx="8372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220090"/>
              </p:ext>
            </p:extLst>
          </p:nvPr>
        </p:nvGraphicFramePr>
        <p:xfrm>
          <a:off x="6511925" y="1363663"/>
          <a:ext cx="86677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Equation" r:id="rId3" imgW="368280" imgH="164880" progId="Equation.DSMT4">
                  <p:embed/>
                </p:oleObj>
              </mc:Choice>
              <mc:Fallback>
                <p:oleObj name="Equation" r:id="rId3" imgW="368280" imgH="1648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1925" y="1363663"/>
                        <a:ext cx="866775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56196"/>
              </p:ext>
            </p:extLst>
          </p:nvPr>
        </p:nvGraphicFramePr>
        <p:xfrm>
          <a:off x="4495800" y="525463"/>
          <a:ext cx="120332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Equation" r:id="rId5" imgW="583920" imgH="203040" progId="Equation.DSMT4">
                  <p:embed/>
                </p:oleObj>
              </mc:Choice>
              <mc:Fallback>
                <p:oleObj name="Equation" r:id="rId5" imgW="583920" imgH="203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25463"/>
                        <a:ext cx="1203325" cy="4175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itle 3"/>
          <p:cNvSpPr txBox="1">
            <a:spLocks/>
          </p:cNvSpPr>
          <p:nvPr/>
        </p:nvSpPr>
        <p:spPr>
          <a:xfrm>
            <a:off x="457200" y="896112"/>
            <a:ext cx="3429000" cy="154228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Affine Difference Equations---Slope bigger than 1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5687776"/>
              </p:ext>
            </p:extLst>
          </p:nvPr>
        </p:nvGraphicFramePr>
        <p:xfrm>
          <a:off x="5384800" y="3573463"/>
          <a:ext cx="68421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Equation" r:id="rId7" imgW="507960" imgH="228600" progId="Equation.DSMT4">
                  <p:embed/>
                </p:oleObj>
              </mc:Choice>
              <mc:Fallback>
                <p:oleObj name="Equation" r:id="rId7" imgW="50796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4800" y="3573463"/>
                        <a:ext cx="684213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446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0.00035 0.03611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806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-3.33333E-6 0.14699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338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7" grpId="0" animBg="1"/>
      <p:bldP spid="47" grpId="1" animBg="1"/>
      <p:bldP spid="58" grpId="0" animBg="1"/>
      <p:bldP spid="5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 flipH="1" flipV="1">
            <a:off x="4069556" y="3921919"/>
            <a:ext cx="1216820" cy="18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4069556" y="2274570"/>
            <a:ext cx="1645445" cy="6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833563" y="1597342"/>
            <a:ext cx="4561521" cy="457247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5638800" y="2219561"/>
            <a:ext cx="91440" cy="2276239"/>
            <a:chOff x="2971800" y="3387566"/>
            <a:chExt cx="91440" cy="2276239"/>
          </a:xfr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</p:grpSpPr>
        <p:cxnSp>
          <p:nvCxnSpPr>
            <p:cNvPr id="60" name="Straight Connector 59"/>
            <p:cNvCxnSpPr/>
            <p:nvPr/>
          </p:nvCxnSpPr>
          <p:spPr>
            <a:xfrm>
              <a:off x="3029902" y="3430429"/>
              <a:ext cx="18098" cy="2233376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/>
            <p:nvPr/>
          </p:nvSpPr>
          <p:spPr>
            <a:xfrm>
              <a:off x="2971800" y="3387566"/>
              <a:ext cx="91440" cy="91440"/>
            </a:xfrm>
            <a:prstGeom prst="ellipse">
              <a:avLst/>
            </a:prstGeom>
            <a:grp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 flipV="1">
            <a:off x="4023360" y="2274570"/>
            <a:ext cx="91440" cy="1689020"/>
            <a:chOff x="2971800" y="3387566"/>
            <a:chExt cx="91440" cy="1689020"/>
          </a:xfrm>
        </p:grpSpPr>
        <p:cxnSp>
          <p:nvCxnSpPr>
            <p:cNvPr id="52" name="Straight Connector 51"/>
            <p:cNvCxnSpPr/>
            <p:nvPr/>
          </p:nvCxnSpPr>
          <p:spPr>
            <a:xfrm flipH="1">
              <a:off x="3006090" y="3428999"/>
              <a:ext cx="13338" cy="1647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2971800" y="3387566"/>
              <a:ext cx="91440" cy="91440"/>
            </a:xfrm>
            <a:prstGeom prst="ellipse">
              <a:avLst/>
            </a:prstGeom>
            <a:pattFill prst="wdUpDiag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4572000" y="1104900"/>
            <a:ext cx="0" cy="4648200"/>
          </a:xfrm>
          <a:prstGeom prst="line">
            <a:avLst/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38300" y="3429000"/>
            <a:ext cx="5867400" cy="0"/>
          </a:xfrm>
          <a:prstGeom prst="line">
            <a:avLst/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29000" y="1405890"/>
            <a:ext cx="3200400" cy="43472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5291139" y="3433763"/>
            <a:ext cx="9524" cy="500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257800" y="3386138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025741" y="3876675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5643562" y="2214562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724400" y="3185160"/>
            <a:ext cx="91440" cy="9144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802155"/>
              </p:ext>
            </p:extLst>
          </p:nvPr>
        </p:nvGraphicFramePr>
        <p:xfrm>
          <a:off x="6511289" y="1363662"/>
          <a:ext cx="867631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Equation" r:id="rId3" imgW="368280" imgH="164880" progId="Equation.DSMT4">
                  <p:embed/>
                </p:oleObj>
              </mc:Choice>
              <mc:Fallback>
                <p:oleObj name="Equation" r:id="rId3" imgW="3682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11289" y="1363662"/>
                        <a:ext cx="867631" cy="3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828222"/>
              </p:ext>
            </p:extLst>
          </p:nvPr>
        </p:nvGraphicFramePr>
        <p:xfrm>
          <a:off x="6417944" y="4922996"/>
          <a:ext cx="1203042" cy="418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5" imgW="583920" imgH="203040" progId="Equation.DSMT4">
                  <p:embed/>
                </p:oleObj>
              </mc:Choice>
              <mc:Fallback>
                <p:oleObj name="Equation" r:id="rId5" imgW="583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7944" y="4922996"/>
                        <a:ext cx="1203042" cy="41814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96112"/>
            <a:ext cx="2971800" cy="154228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Affine Difference Equations---Slope less than -1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3474720" y="4503420"/>
            <a:ext cx="2228850" cy="11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694242"/>
              </p:ext>
            </p:extLst>
          </p:nvPr>
        </p:nvGraphicFramePr>
        <p:xfrm>
          <a:off x="6019800" y="3554413"/>
          <a:ext cx="7524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7" imgW="558720" imgH="253800" progId="Equation.DSMT4">
                  <p:embed/>
                </p:oleObj>
              </mc:Choice>
              <mc:Fallback>
                <p:oleObj name="Equation" r:id="rId7" imgW="55872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554413"/>
                        <a:ext cx="75247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668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7 L 0.00034 -0.07176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358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7 L 0.00122 0.17014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8495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7" grpId="0" animBg="1"/>
      <p:bldP spid="47" grpId="1" animBg="1"/>
      <p:bldP spid="58" grpId="0" animBg="1"/>
      <p:bldP spid="5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 flipV="1">
            <a:off x="1833563" y="1597342"/>
            <a:ext cx="4561521" cy="457247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107656" y="3893344"/>
            <a:ext cx="206218" cy="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331494" y="3664744"/>
            <a:ext cx="3738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705351" y="3289935"/>
            <a:ext cx="6415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5349240" y="2627470"/>
            <a:ext cx="1162051" cy="1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5287328" y="2583894"/>
            <a:ext cx="91440" cy="704613"/>
            <a:chOff x="5287328" y="2583894"/>
            <a:chExt cx="91440" cy="704613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5334954" y="2625328"/>
              <a:ext cx="3809" cy="6631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5287328" y="2583894"/>
              <a:ext cx="91440" cy="91440"/>
            </a:xfrm>
            <a:prstGeom prst="ellipse">
              <a:avLst/>
            </a:prstGeom>
            <a:pattFill prst="wdUpDiag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Oval 39"/>
          <p:cNvSpPr/>
          <p:nvPr/>
        </p:nvSpPr>
        <p:spPr>
          <a:xfrm>
            <a:off x="5286374" y="2583656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638300" y="3429000"/>
            <a:ext cx="5867400" cy="0"/>
          </a:xfrm>
          <a:prstGeom prst="line">
            <a:avLst/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447800" y="2375535"/>
            <a:ext cx="5486400" cy="31870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4652963" y="3245644"/>
            <a:ext cx="91440" cy="419100"/>
            <a:chOff x="2971800" y="3387566"/>
            <a:chExt cx="91440" cy="419100"/>
          </a:xfr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</p:grpSpPr>
        <p:cxnSp>
          <p:nvCxnSpPr>
            <p:cNvPr id="30" name="Straight Connector 29"/>
            <p:cNvCxnSpPr/>
            <p:nvPr/>
          </p:nvCxnSpPr>
          <p:spPr>
            <a:xfrm>
              <a:off x="3017998" y="3428047"/>
              <a:ext cx="1427" cy="378619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2971800" y="3387566"/>
              <a:ext cx="91440" cy="91440"/>
            </a:xfrm>
            <a:prstGeom prst="ellipse">
              <a:avLst/>
            </a:prstGeom>
            <a:grp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4572000" y="1104900"/>
            <a:ext cx="0" cy="4648200"/>
          </a:xfrm>
          <a:prstGeom prst="line">
            <a:avLst/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775710" y="4130517"/>
            <a:ext cx="91440" cy="9144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220090"/>
              </p:ext>
            </p:extLst>
          </p:nvPr>
        </p:nvGraphicFramePr>
        <p:xfrm>
          <a:off x="6511925" y="1363663"/>
          <a:ext cx="86677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Equation" r:id="rId3" imgW="368280" imgH="164880" progId="Equation.DSMT4">
                  <p:embed/>
                </p:oleObj>
              </mc:Choice>
              <mc:Fallback>
                <p:oleObj name="Equation" r:id="rId3" imgW="368280" imgH="1648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1925" y="1363663"/>
                        <a:ext cx="866775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355261"/>
              </p:ext>
            </p:extLst>
          </p:nvPr>
        </p:nvGraphicFramePr>
        <p:xfrm>
          <a:off x="7010400" y="2167731"/>
          <a:ext cx="120332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Equation" r:id="rId5" imgW="583920" imgH="203040" progId="Equation.DSMT4">
                  <p:embed/>
                </p:oleObj>
              </mc:Choice>
              <mc:Fallback>
                <p:oleObj name="Equation" r:id="rId5" imgW="583920" imgH="203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167731"/>
                        <a:ext cx="1203325" cy="4175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/>
          <p:cNvCxnSpPr/>
          <p:nvPr/>
        </p:nvCxnSpPr>
        <p:spPr>
          <a:xfrm>
            <a:off x="6505575" y="2626519"/>
            <a:ext cx="0" cy="803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460808" y="3380423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652963" y="3244691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4267200" y="3617119"/>
            <a:ext cx="91440" cy="280987"/>
            <a:chOff x="2971800" y="3387566"/>
            <a:chExt cx="91440" cy="280987"/>
          </a:xfr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</p:grpSpPr>
        <p:cxnSp>
          <p:nvCxnSpPr>
            <p:cNvPr id="56" name="Straight Connector 55"/>
            <p:cNvCxnSpPr/>
            <p:nvPr/>
          </p:nvCxnSpPr>
          <p:spPr>
            <a:xfrm>
              <a:off x="3017998" y="3428047"/>
              <a:ext cx="1427" cy="240506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2971800" y="3387566"/>
              <a:ext cx="91440" cy="91440"/>
            </a:xfrm>
            <a:prstGeom prst="ellipse">
              <a:avLst/>
            </a:prstGeom>
            <a:grp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Oval 61"/>
          <p:cNvSpPr/>
          <p:nvPr/>
        </p:nvSpPr>
        <p:spPr>
          <a:xfrm>
            <a:off x="4264819" y="3619024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4047172" y="3848101"/>
            <a:ext cx="91440" cy="176212"/>
            <a:chOff x="2971800" y="3387566"/>
            <a:chExt cx="91440" cy="176212"/>
          </a:xfr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</p:grpSpPr>
        <p:cxnSp>
          <p:nvCxnSpPr>
            <p:cNvPr id="65" name="Straight Connector 64"/>
            <p:cNvCxnSpPr/>
            <p:nvPr/>
          </p:nvCxnSpPr>
          <p:spPr>
            <a:xfrm flipH="1">
              <a:off x="3017997" y="3428047"/>
              <a:ext cx="1" cy="135731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val 65"/>
            <p:cNvSpPr/>
            <p:nvPr/>
          </p:nvSpPr>
          <p:spPr>
            <a:xfrm>
              <a:off x="2971800" y="3387566"/>
              <a:ext cx="91440" cy="91440"/>
            </a:xfrm>
            <a:prstGeom prst="ellipse">
              <a:avLst/>
            </a:prstGeom>
            <a:grp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Oval 66"/>
          <p:cNvSpPr/>
          <p:nvPr/>
        </p:nvSpPr>
        <p:spPr>
          <a:xfrm>
            <a:off x="4044791" y="3847148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/>
          <p:nvPr/>
        </p:nvCxnSpPr>
        <p:spPr>
          <a:xfrm flipV="1">
            <a:off x="3969544" y="4024790"/>
            <a:ext cx="132399" cy="19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3775710" y="3382805"/>
            <a:ext cx="91440" cy="9144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19800" y="5303520"/>
            <a:ext cx="275653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if we start iterating with a point that lies to the </a:t>
            </a:r>
            <a:r>
              <a:rPr lang="en-US" i="1" dirty="0" smtClean="0"/>
              <a:t>left</a:t>
            </a:r>
            <a:r>
              <a:rPr lang="en-US" dirty="0" smtClean="0"/>
              <a:t> of the fixed point?</a:t>
            </a:r>
            <a:endParaRPr lang="en-US" dirty="0"/>
          </a:p>
        </p:txBody>
      </p:sp>
      <p:cxnSp>
        <p:nvCxnSpPr>
          <p:cNvPr id="72" name="Elbow Connector 71"/>
          <p:cNvCxnSpPr/>
          <p:nvPr/>
        </p:nvCxnSpPr>
        <p:spPr>
          <a:xfrm rot="10800000">
            <a:off x="2545557" y="3429000"/>
            <a:ext cx="3429000" cy="2484120"/>
          </a:xfrm>
          <a:prstGeom prst="curvedConnector3">
            <a:avLst>
              <a:gd name="adj1" fmla="val 72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2502694" y="3386137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itle 3"/>
          <p:cNvSpPr txBox="1">
            <a:spLocks/>
          </p:cNvSpPr>
          <p:nvPr/>
        </p:nvSpPr>
        <p:spPr>
          <a:xfrm>
            <a:off x="457200" y="896112"/>
            <a:ext cx="3429000" cy="154228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Affine Difference Equations---Slope smaller than 1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112851"/>
              </p:ext>
            </p:extLst>
          </p:nvPr>
        </p:nvGraphicFramePr>
        <p:xfrm>
          <a:off x="2946400" y="2874963"/>
          <a:ext cx="12319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7" imgW="914400" imgH="228600" progId="Equation.DSMT4">
                  <p:embed/>
                </p:oleObj>
              </mc:Choice>
              <mc:Fallback>
                <p:oleObj name="Equation" r:id="rId7" imgW="9144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2874963"/>
                        <a:ext cx="1231900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672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33333E-6 L 0.00017 0.11667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3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7 L 0.00017 0.02037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1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3542 L -4.16667E-6 7.40741E-7 " pathEditMode="relative" rAng="0" ptsTypes="AA">
                                      <p:cBhvr>
                                        <p:cTn id="53" dur="500" spd="-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759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0.06782 L -2.22222E-6 -2.59259E-6 " pathEditMode="relative" rAng="0" ptsTypes="AA">
                                      <p:cBhvr>
                                        <p:cTn id="67" dur="500" spd="-100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338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38" grpId="0" animBg="1"/>
      <p:bldP spid="39" grpId="0" animBg="1"/>
      <p:bldP spid="39" grpId="1" animBg="1"/>
      <p:bldP spid="62" grpId="0" animBg="1"/>
      <p:bldP spid="62" grpId="1" animBg="1"/>
      <p:bldP spid="67" grpId="0" animBg="1"/>
      <p:bldP spid="67" grpId="1" animBg="1"/>
      <p:bldP spid="69" grpId="0" animBg="1"/>
      <p:bldP spid="70" grpId="0" animBg="1"/>
      <p:bldP spid="7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 flipH="1" flipV="1">
            <a:off x="4412203" y="3577702"/>
            <a:ext cx="1121822" cy="3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4393408" y="3088958"/>
            <a:ext cx="507205" cy="4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833563" y="1597342"/>
            <a:ext cx="4561521" cy="457247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4857750" y="3048236"/>
            <a:ext cx="91440" cy="252177"/>
            <a:chOff x="2986088" y="3387566"/>
            <a:chExt cx="91440" cy="252177"/>
          </a:xfr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</p:grpSpPr>
        <p:cxnSp>
          <p:nvCxnSpPr>
            <p:cNvPr id="60" name="Straight Connector 59"/>
            <p:cNvCxnSpPr/>
            <p:nvPr/>
          </p:nvCxnSpPr>
          <p:spPr>
            <a:xfrm flipH="1">
              <a:off x="3028951" y="3430429"/>
              <a:ext cx="952" cy="209314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/>
            <p:nvPr/>
          </p:nvSpPr>
          <p:spPr>
            <a:xfrm>
              <a:off x="2986088" y="3387566"/>
              <a:ext cx="91440" cy="91440"/>
            </a:xfrm>
            <a:prstGeom prst="ellipse">
              <a:avLst/>
            </a:prstGeom>
            <a:grp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 flipV="1">
            <a:off x="4359116" y="3086100"/>
            <a:ext cx="91440" cy="534590"/>
            <a:chOff x="2971800" y="3387566"/>
            <a:chExt cx="91440" cy="534590"/>
          </a:xfrm>
        </p:grpSpPr>
        <p:cxnSp>
          <p:nvCxnSpPr>
            <p:cNvPr id="52" name="Straight Connector 51"/>
            <p:cNvCxnSpPr/>
            <p:nvPr/>
          </p:nvCxnSpPr>
          <p:spPr>
            <a:xfrm flipH="1">
              <a:off x="3010853" y="3428998"/>
              <a:ext cx="8575" cy="4931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2971800" y="3387566"/>
              <a:ext cx="91440" cy="91440"/>
            </a:xfrm>
            <a:prstGeom prst="ellipse">
              <a:avLst/>
            </a:prstGeom>
            <a:pattFill prst="wdUpDiag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4572000" y="1104900"/>
            <a:ext cx="0" cy="4648200"/>
          </a:xfrm>
          <a:prstGeom prst="line">
            <a:avLst/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38300" y="3429000"/>
            <a:ext cx="5867400" cy="0"/>
          </a:xfrm>
          <a:prstGeom prst="line">
            <a:avLst/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057400" y="2057400"/>
            <a:ext cx="5562600" cy="2438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5530788" y="3463528"/>
            <a:ext cx="1332" cy="123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486400" y="3388043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359116" y="3529012"/>
            <a:ext cx="91440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855368" y="3047523"/>
            <a:ext cx="90487" cy="9144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726781" y="3213735"/>
            <a:ext cx="45720" cy="4572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417079"/>
              </p:ext>
            </p:extLst>
          </p:nvPr>
        </p:nvGraphicFramePr>
        <p:xfrm>
          <a:off x="6511289" y="1363662"/>
          <a:ext cx="867631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Equation" r:id="rId3" imgW="368280" imgH="164880" progId="Equation.DSMT4">
                  <p:embed/>
                </p:oleObj>
              </mc:Choice>
              <mc:Fallback>
                <p:oleObj name="Equation" r:id="rId3" imgW="3682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11289" y="1363662"/>
                        <a:ext cx="867631" cy="3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360316"/>
              </p:ext>
            </p:extLst>
          </p:nvPr>
        </p:nvGraphicFramePr>
        <p:xfrm>
          <a:off x="7018479" y="4572000"/>
          <a:ext cx="1203042" cy="418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0" name="Equation" r:id="rId5" imgW="583920" imgH="203040" progId="Equation.DSMT4">
                  <p:embed/>
                </p:oleObj>
              </mc:Choice>
              <mc:Fallback>
                <p:oleObj name="Equation" r:id="rId5" imgW="583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8479" y="4572000"/>
                        <a:ext cx="1203042" cy="41814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96112"/>
            <a:ext cx="3017520" cy="154228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Affine Difference Equations---Slope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(-1,0).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4698206" y="3300413"/>
            <a:ext cx="202406" cy="23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691063" y="3209925"/>
            <a:ext cx="0" cy="92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691063" y="3209925"/>
            <a:ext cx="95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158053"/>
              </p:ext>
            </p:extLst>
          </p:nvPr>
        </p:nvGraphicFramePr>
        <p:xfrm>
          <a:off x="5334000" y="2905760"/>
          <a:ext cx="12319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1" name="Equation" r:id="rId7" imgW="914400" imgH="228600" progId="Equation.DSMT4">
                  <p:embed/>
                </p:oleObj>
              </mc:Choice>
              <mc:Fallback>
                <p:oleObj name="Equation" r:id="rId7" imgW="9144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905760"/>
                        <a:ext cx="1231900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656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-0.00052 -0.02176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108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00052 0.04953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2477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7" grpId="0" animBg="1"/>
      <p:bldP spid="47" grpId="1" animBg="1"/>
      <p:bldP spid="58" grpId="0" animBg="1"/>
      <p:bldP spid="5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616063"/>
              </p:ext>
            </p:extLst>
          </p:nvPr>
        </p:nvGraphicFramePr>
        <p:xfrm>
          <a:off x="1676400" y="1676400"/>
          <a:ext cx="1905000" cy="675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7" name="Equation" r:id="rId3" imgW="571320" imgH="203040" progId="Equation.DSMT4">
                  <p:embed/>
                </p:oleObj>
              </mc:Choice>
              <mc:Fallback>
                <p:oleObj name="Equation" r:id="rId3" imgW="571320" imgH="203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676400"/>
                        <a:ext cx="1905000" cy="67522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3"/>
          <p:cNvSpPr txBox="1">
            <a:spLocks/>
          </p:cNvSpPr>
          <p:nvPr/>
        </p:nvSpPr>
        <p:spPr>
          <a:xfrm>
            <a:off x="457200" y="709422"/>
            <a:ext cx="8090535" cy="771144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Affine Difference Equations---Slope equal to1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777242"/>
              </p:ext>
            </p:extLst>
          </p:nvPr>
        </p:nvGraphicFramePr>
        <p:xfrm>
          <a:off x="914400" y="2895600"/>
          <a:ext cx="3400743" cy="713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" name="Equation" r:id="rId5" imgW="965160" imgH="203040" progId="Equation.DSMT4">
                  <p:embed/>
                </p:oleObj>
              </mc:Choice>
              <mc:Fallback>
                <p:oleObj name="Equation" r:id="rId5" imgW="965160" imgH="203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895600"/>
                        <a:ext cx="3400743" cy="71366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196301"/>
              </p:ext>
            </p:extLst>
          </p:nvPr>
        </p:nvGraphicFramePr>
        <p:xfrm>
          <a:off x="5393531" y="3581400"/>
          <a:ext cx="2624138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" name="Equation" r:id="rId7" imgW="787320" imgH="203040" progId="Equation.DSMT4">
                  <p:embed/>
                </p:oleObj>
              </mc:Choice>
              <mc:Fallback>
                <p:oleObj name="Equation" r:id="rId7" imgW="787320" imgH="203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3531" y="3581400"/>
                        <a:ext cx="2624138" cy="6746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656937"/>
              </p:ext>
            </p:extLst>
          </p:nvPr>
        </p:nvGraphicFramePr>
        <p:xfrm>
          <a:off x="4625181" y="4648200"/>
          <a:ext cx="416083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0" name="Equation" r:id="rId9" imgW="1180800" imgH="203040" progId="Equation.DSMT4">
                  <p:embed/>
                </p:oleObj>
              </mc:Choice>
              <mc:Fallback>
                <p:oleObj name="Equation" r:id="rId9" imgW="118080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5181" y="4648200"/>
                        <a:ext cx="4160837" cy="714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own Arrow 10"/>
          <p:cNvSpPr/>
          <p:nvPr/>
        </p:nvSpPr>
        <p:spPr>
          <a:xfrm>
            <a:off x="2743200" y="2286000"/>
            <a:ext cx="4572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6484620" y="4191000"/>
            <a:ext cx="4572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9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Conclusions: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Long term behavior of solutions to affine difference equations: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90800"/>
            <a:ext cx="76962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If            , the sequence (</a:t>
            </a:r>
            <a:r>
              <a:rPr lang="en-US" i="1" dirty="0" smtClean="0"/>
              <a:t>A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)) , </a:t>
            </a:r>
            <a:r>
              <a:rPr lang="en-US" i="1" dirty="0" smtClean="0"/>
              <a:t>n </a:t>
            </a:r>
            <a:r>
              <a:rPr lang="en-US" dirty="0" smtClean="0"/>
              <a:t>= 1, 2, 3,.  .  . “blows up”.  That is,    </a:t>
            </a:r>
            <a:endParaRPr lang="en-US" dirty="0"/>
          </a:p>
          <a:p>
            <a:pPr lvl="1"/>
            <a:r>
              <a:rPr lang="en-US" dirty="0" smtClean="0"/>
              <a:t>The fixed point is a </a:t>
            </a:r>
            <a:r>
              <a:rPr lang="en-US" i="1" dirty="0" smtClean="0"/>
              <a:t>repelling</a:t>
            </a:r>
            <a:r>
              <a:rPr lang="en-US" dirty="0" smtClean="0"/>
              <a:t> fixed point.  </a:t>
            </a:r>
          </a:p>
          <a:p>
            <a:r>
              <a:rPr lang="en-US" dirty="0" smtClean="0"/>
              <a:t> </a:t>
            </a:r>
            <a:r>
              <a:rPr lang="en-US" dirty="0"/>
              <a:t>If </a:t>
            </a:r>
            <a:r>
              <a:rPr lang="en-US" dirty="0" smtClean="0"/>
              <a:t>                , the sequence 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)) , </a:t>
            </a:r>
            <a:r>
              <a:rPr lang="en-US" i="1" dirty="0"/>
              <a:t>n </a:t>
            </a:r>
            <a:r>
              <a:rPr lang="en-US" dirty="0"/>
              <a:t>= 1, 2, 3,.  .  </a:t>
            </a:r>
            <a:r>
              <a:rPr lang="en-US" dirty="0" smtClean="0"/>
              <a:t>.  Converges to the fixed point of the function. That </a:t>
            </a:r>
            <a:r>
              <a:rPr lang="en-US" dirty="0"/>
              <a:t>is,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The fixed point is an </a:t>
            </a:r>
            <a:r>
              <a:rPr lang="en-US" i="1" dirty="0" smtClean="0"/>
              <a:t>attracting</a:t>
            </a:r>
            <a:r>
              <a:rPr lang="en-US" dirty="0" smtClean="0"/>
              <a:t> fixed point.     </a:t>
            </a:r>
            <a:endParaRPr lang="en-US" dirty="0"/>
          </a:p>
          <a:p>
            <a:pPr marL="0" indent="0">
              <a:buNone/>
            </a:pPr>
            <a:r>
              <a:rPr lang="en-US" smtClean="0"/>
              <a:t>   </a:t>
            </a:r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888889"/>
              </p:ext>
            </p:extLst>
          </p:nvPr>
        </p:nvGraphicFramePr>
        <p:xfrm>
          <a:off x="771525" y="1905000"/>
          <a:ext cx="71151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Equation" r:id="rId3" imgW="3162240" imgH="203040" progId="Equation.DSMT4">
                  <p:embed/>
                </p:oleObj>
              </mc:Choice>
              <mc:Fallback>
                <p:oleObj name="Equation" r:id="rId3" imgW="3162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1525" y="1905000"/>
                        <a:ext cx="7115175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090268"/>
              </p:ext>
            </p:extLst>
          </p:nvPr>
        </p:nvGraphicFramePr>
        <p:xfrm>
          <a:off x="1219200" y="2667000"/>
          <a:ext cx="838200" cy="394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Equation" r:id="rId5" imgW="431640" imgH="203040" progId="Equation.DSMT4">
                  <p:embed/>
                </p:oleObj>
              </mc:Choice>
              <mc:Fallback>
                <p:oleObj name="Equation" r:id="rId5" imgW="431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9200" y="2667000"/>
                        <a:ext cx="838200" cy="3944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96613"/>
              </p:ext>
            </p:extLst>
          </p:nvPr>
        </p:nvGraphicFramePr>
        <p:xfrm>
          <a:off x="2667000" y="2971800"/>
          <a:ext cx="2547938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" name="Equation" r:id="rId7" imgW="1320480" imgH="253800" progId="Equation.DSMT4">
                  <p:embed/>
                </p:oleObj>
              </mc:Choice>
              <mc:Fallback>
                <p:oleObj name="Equation" r:id="rId7" imgW="132048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971800"/>
                        <a:ext cx="2547938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0131651"/>
              </p:ext>
            </p:extLst>
          </p:nvPr>
        </p:nvGraphicFramePr>
        <p:xfrm>
          <a:off x="1219200" y="3962400"/>
          <a:ext cx="1257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Equation" r:id="rId9" imgW="647640" imgH="203040" progId="Equation.DSMT4">
                  <p:embed/>
                </p:oleObj>
              </mc:Choice>
              <mc:Fallback>
                <p:oleObj name="Equation" r:id="rId9" imgW="64764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962400"/>
                        <a:ext cx="12573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752406"/>
              </p:ext>
            </p:extLst>
          </p:nvPr>
        </p:nvGraphicFramePr>
        <p:xfrm>
          <a:off x="2743200" y="4953000"/>
          <a:ext cx="2816225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Equation" r:id="rId11" imgW="1460160" imgH="393480" progId="Equation.DSMT4">
                  <p:embed/>
                </p:oleObj>
              </mc:Choice>
              <mc:Fallback>
                <p:oleObj name="Equation" r:id="rId11" imgW="146016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953000"/>
                        <a:ext cx="2816225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881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579</TotalTime>
  <Words>150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Flow</vt:lpstr>
      <vt:lpstr>Equation</vt:lpstr>
      <vt:lpstr>MathType 6.0 Equation</vt:lpstr>
      <vt:lpstr>Visualizing Iteration</vt:lpstr>
      <vt:lpstr>Affine Difference Equations---Slope bigger than 1</vt:lpstr>
      <vt:lpstr>PowerPoint Presentation</vt:lpstr>
      <vt:lpstr>Affine Difference Equations---Slope less than -1</vt:lpstr>
      <vt:lpstr>PowerPoint Presentation</vt:lpstr>
      <vt:lpstr>Affine Difference Equations---Slope in (-1,0). </vt:lpstr>
      <vt:lpstr>PowerPoint Presentation</vt:lpstr>
      <vt:lpstr>Conclusions:   Long term behavior of solutions to affine difference equations:</vt:lpstr>
    </vt:vector>
  </TitlesOfParts>
  <Company>Kenyon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Visualizing Iteration</dc:title>
  <dc:creator>Carol Schumacher</dc:creator>
  <cp:lastModifiedBy>Carol Schumacher</cp:lastModifiedBy>
  <cp:revision>50</cp:revision>
  <dcterms:created xsi:type="dcterms:W3CDTF">2014-04-25T11:27:37Z</dcterms:created>
  <dcterms:modified xsi:type="dcterms:W3CDTF">2014-04-28T16:00:24Z</dcterms:modified>
</cp:coreProperties>
</file>